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9" r:id="rId5"/>
    <p:sldId id="262" r:id="rId6"/>
    <p:sldId id="270" r:id="rId7"/>
    <p:sldId id="271" r:id="rId8"/>
    <p:sldId id="259" r:id="rId9"/>
    <p:sldId id="265" r:id="rId10"/>
    <p:sldId id="272" r:id="rId11"/>
    <p:sldId id="273" r:id="rId12"/>
    <p:sldId id="260" r:id="rId13"/>
    <p:sldId id="274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D25"/>
    <a:srgbClr val="AFA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89" autoAdjust="0"/>
    <p:restoredTop sz="94660"/>
  </p:normalViewPr>
  <p:slideViewPr>
    <p:cSldViewPr>
      <p:cViewPr varScale="1">
        <p:scale>
          <a:sx n="74" d="100"/>
          <a:sy n="74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2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6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0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5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0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5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0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9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4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6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7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67590-CF24-4A11-81DD-78CB4DA19E3B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BFE3-4D6B-4F1D-A93E-1988874B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3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rajan Pro" panose="02020502050506020301" pitchFamily="18" charset="0"/>
              </a:rPr>
              <a:t>The Story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Truth Is…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Army of Israel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More At Stake Here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David &amp; Jesus</a:t>
            </a: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Physically unimpressive</a:t>
            </a: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- 40 days of temptation</a:t>
            </a: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Faced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accusers / challengers / scaled</a:t>
            </a: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Failure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meant slavery</a:t>
            </a: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Faithfulness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to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God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defeated the enemy</a:t>
            </a:r>
          </a:p>
        </p:txBody>
      </p:sp>
    </p:spTree>
    <p:extLst>
      <p:ext uri="{BB962C8B-B14F-4D97-AF65-F5344CB8AC3E}">
        <p14:creationId xmlns:p14="http://schemas.microsoft.com/office/powerpoint/2010/main" val="337370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rajan Pro" panose="02020502050506020301" pitchFamily="18" charset="0"/>
              </a:rPr>
              <a:t>The Story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Truth Is…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Army of Israel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More At Stake Here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David &amp; Jesus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When “goliath” prevailed . . .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John 8:34; Ephesians 2:1-3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Romans 6:17-18; Ephesians 2:4-7</a:t>
            </a:r>
          </a:p>
        </p:txBody>
      </p:sp>
    </p:spTree>
    <p:extLst>
      <p:ext uri="{BB962C8B-B14F-4D97-AF65-F5344CB8AC3E}">
        <p14:creationId xmlns:p14="http://schemas.microsoft.com/office/powerpoint/2010/main" val="97765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rajan Pro" panose="02020502050506020301" pitchFamily="18" charset="0"/>
              </a:rPr>
              <a:t>The Story</a:t>
            </a:r>
          </a:p>
          <a:p>
            <a:pPr marL="0" indent="0">
              <a:buNone/>
            </a:pPr>
            <a:r>
              <a:rPr lang="en-US" sz="3600" b="1" dirty="0" smtClean="0">
                <a:latin typeface="Trajan Pro" panose="02020502050506020301" pitchFamily="18" charset="0"/>
              </a:rPr>
              <a:t>The Truth Is…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Good News…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Israel Pursues the Enemy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1 Samuel 17:51-53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Soldiers of Christ Arise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1 John 5:13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Ephesians 2:4-6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2 Tim 2:22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Ephesians 6:13</a:t>
            </a:r>
            <a:endParaRPr lang="en-US" sz="2800" b="1" dirty="0">
              <a:solidFill>
                <a:srgbClr val="3E2D25"/>
              </a:solidFill>
              <a:latin typeface="Trajan Pro" panose="02020502050506020301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400" y="4168140"/>
            <a:ext cx="3810000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James 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4:7</a:t>
            </a:r>
          </a:p>
          <a:p>
            <a:pPr defTabSz="457200">
              <a:spcBef>
                <a:spcPct val="20000"/>
              </a:spcBef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1 Peter 5:9</a:t>
            </a:r>
          </a:p>
          <a:p>
            <a:pPr defTabSz="457200">
              <a:spcBef>
                <a:spcPct val="20000"/>
              </a:spcBef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1 </a:t>
            </a:r>
            <a:r>
              <a:rPr lang="en-US" sz="2800" b="1" dirty="0" err="1">
                <a:solidFill>
                  <a:srgbClr val="3E2D25"/>
                </a:solidFill>
                <a:latin typeface="Trajan Pro" panose="02020502050506020301" pitchFamily="18" charset="0"/>
              </a:rPr>
              <a:t>Cor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16:13</a:t>
            </a:r>
          </a:p>
          <a:p>
            <a:pPr defTabSz="457200">
              <a:spcBef>
                <a:spcPct val="20000"/>
              </a:spcBef>
            </a:pPr>
            <a:r>
              <a:rPr lang="en-US" sz="2800" b="1" dirty="0" err="1" smtClean="0">
                <a:solidFill>
                  <a:srgbClr val="3E2D25"/>
                </a:solidFill>
                <a:latin typeface="Trajan Pro" panose="02020502050506020301" pitchFamily="18" charset="0"/>
              </a:rPr>
              <a:t>Galations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 5:1</a:t>
            </a:r>
            <a:endParaRPr lang="en-US" sz="2800" b="1" dirty="0">
              <a:solidFill>
                <a:srgbClr val="3E2D25"/>
              </a:solidFill>
              <a:latin typeface="Trajan Pro" panose="020205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4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Our many battles. . .</a:t>
            </a:r>
            <a:endParaRPr lang="en-US" sz="5400" b="1" dirty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Mental battles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Stress, anxiety, worry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Emotional battles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Depression, hurt feelings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Spiritual battles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E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vangelism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,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God’s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word alone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, 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M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an-made 	doctrines</a:t>
            </a:r>
            <a:endParaRPr lang="en-US" sz="28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Physical battles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Disease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, illness, aging </a:t>
            </a:r>
          </a:p>
          <a:p>
            <a:pPr marL="0" indent="0">
              <a:buNone/>
            </a:pPr>
            <a:endParaRPr lang="en-US" sz="54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6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33"/>
          <a:stretch/>
        </p:blipFill>
        <p:spPr>
          <a:xfrm>
            <a:off x="0" y="0"/>
            <a:ext cx="9144000" cy="1863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533400"/>
            <a:ext cx="8610600" cy="388620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sz="5000" dirty="0" smtClean="0">
                <a:solidFill>
                  <a:srgbClr val="3E2D25"/>
                </a:solidFill>
                <a:latin typeface="Trajan Pro" panose="02020502050506020301" pitchFamily="18" charset="0"/>
                <a:ea typeface="+mn-ea"/>
                <a:cs typeface="+mn-cs"/>
              </a:rPr>
              <a:t>Are you ready to enter the battle that has already been won?</a:t>
            </a:r>
            <a:endParaRPr lang="en-US" sz="5000" dirty="0">
              <a:solidFill>
                <a:srgbClr val="3E2D25"/>
              </a:solidFill>
              <a:latin typeface="Trajan Pro" panose="02020502050506020301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67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05000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en-US" sz="16600" dirty="0">
                <a:solidFill>
                  <a:srgbClr val="3E2D25"/>
                </a:solidFill>
                <a:latin typeface="Trajan Pro" panose="02020502050506020301" pitchFamily="18" charset="0"/>
                <a:ea typeface="+mn-ea"/>
                <a:cs typeface="+mn-cs"/>
              </a:rPr>
              <a:t>David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33"/>
          <a:stretch/>
        </p:blipFill>
        <p:spPr>
          <a:xfrm>
            <a:off x="0" y="0"/>
            <a:ext cx="9144000" cy="186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3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Story</a:t>
            </a:r>
          </a:p>
          <a:p>
            <a:pPr marL="0" indent="0">
              <a:buNone/>
            </a:pPr>
            <a:endParaRPr lang="en-US" sz="54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>
              <a:buNone/>
            </a:pPr>
            <a:r>
              <a:rPr lang="en-US" sz="5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</a:t>
            </a:r>
            <a:r>
              <a:rPr lang="en-US" sz="5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Truth</a:t>
            </a:r>
            <a:endParaRPr lang="en-US" sz="54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>
              <a:buNone/>
            </a:pPr>
            <a:endParaRPr lang="en-US" sz="54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>
              <a:buNone/>
            </a:pPr>
            <a:r>
              <a:rPr lang="en-US" sz="5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</a:t>
            </a:r>
            <a:r>
              <a:rPr lang="en-US" sz="5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Question</a:t>
            </a:r>
            <a:endParaRPr lang="en-US" sz="54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07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Story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Context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1 Samuel 15:26-28; 16:12-13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Saul disobeyed and rejected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God</a:t>
            </a:r>
            <a:endParaRPr lang="en-US" sz="28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	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- In his place, 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D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avid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, an unlikely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candidate</a:t>
            </a:r>
            <a:endParaRPr lang="en-US" sz="2800" b="1" dirty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endParaRPr lang="en-US" sz="28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3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Story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Context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Scene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1 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Samuel 15:26-28;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16:12-13; 17</a:t>
            </a:r>
            <a:endParaRPr lang="en-US" sz="2800" b="1" dirty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- 17:3 Philistines are ready for battle</a:t>
            </a: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- 17:16 Goliath challenges</a:t>
            </a: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- 17:23-24 </a:t>
            </a: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D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avid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hears the challenge</a:t>
            </a: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17:32 David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accepts</a:t>
            </a:r>
          </a:p>
        </p:txBody>
      </p:sp>
    </p:spTree>
    <p:extLst>
      <p:ext uri="{BB962C8B-B14F-4D97-AF65-F5344CB8AC3E}">
        <p14:creationId xmlns:p14="http://schemas.microsoft.com/office/powerpoint/2010/main" val="341003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Story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Context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Scene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T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he 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B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attle</a:t>
            </a:r>
            <a:endParaRPr lang="en-US" sz="28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1 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Samuel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17</a:t>
            </a:r>
            <a:endParaRPr lang="en-US" sz="2800" b="1" dirty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</a:t>
            </a: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G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oliath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mocks. . .</a:t>
            </a: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But </a:t>
            </a: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D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avid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declares the battle for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</a:t>
            </a: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L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ord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!</a:t>
            </a: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One stone ends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Goliath</a:t>
            </a:r>
            <a:endParaRPr lang="en-US" sz="24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The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Philistines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flee</a:t>
            </a:r>
          </a:p>
        </p:txBody>
      </p:sp>
    </p:spTree>
    <p:extLst>
      <p:ext uri="{BB962C8B-B14F-4D97-AF65-F5344CB8AC3E}">
        <p14:creationId xmlns:p14="http://schemas.microsoft.com/office/powerpoint/2010/main" val="414916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Story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Context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Scene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he Battle</a:t>
            </a:r>
            <a:endParaRPr lang="en-US" sz="28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Applications for us?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1 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Samuel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16-17</a:t>
            </a:r>
            <a:endParaRPr lang="en-US" sz="2800" b="1" dirty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Be brave like </a:t>
            </a: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D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avid</a:t>
            </a:r>
            <a:endParaRPr lang="en-US" sz="24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Have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trust and reliance on 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God like </a:t>
            </a:r>
            <a:r>
              <a:rPr lang="en-US" sz="2400" b="1" dirty="0">
                <a:solidFill>
                  <a:srgbClr val="3E2D25"/>
                </a:solidFill>
                <a:latin typeface="Trajan Pro" panose="02020502050506020301" pitchFamily="18" charset="0"/>
              </a:rPr>
              <a:t>D</a:t>
            </a:r>
            <a:r>
              <a:rPr lang="en-US" sz="24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avid</a:t>
            </a:r>
            <a:endParaRPr lang="en-US" sz="2400" b="1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7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rajan Pro" panose="02020502050506020301" pitchFamily="18" charset="0"/>
              </a:rPr>
              <a:t>The Story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Truth Is…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Army of Israel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1 Samuel 11:11; 15:8; 9:1-2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1 Samuel 17:10-11, 24-25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Were the Israelites a bunch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of weaklings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?</a:t>
            </a:r>
            <a:endParaRPr lang="en-US" sz="2800" b="1" dirty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	- How did they react to the 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P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hilistines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?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	- How would </a:t>
            </a: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I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react?</a:t>
            </a:r>
          </a:p>
        </p:txBody>
      </p:sp>
    </p:spTree>
    <p:extLst>
      <p:ext uri="{BB962C8B-B14F-4D97-AF65-F5344CB8AC3E}">
        <p14:creationId xmlns:p14="http://schemas.microsoft.com/office/powerpoint/2010/main" val="412684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rajan Pro" panose="02020502050506020301" pitchFamily="18" charset="0"/>
              </a:rPr>
              <a:t>The Story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Truth Is…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The Army of Israel</a:t>
            </a: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More At Stake Here</a:t>
            </a:r>
          </a:p>
          <a:p>
            <a:pPr marL="0" indent="0" defTabSz="457200">
              <a:buNone/>
            </a:pPr>
            <a:r>
              <a:rPr lang="en-US" sz="2800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More 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than </a:t>
            </a:r>
            <a:r>
              <a:rPr lang="en-US" sz="2800" dirty="0">
                <a:solidFill>
                  <a:srgbClr val="3E2D25"/>
                </a:solidFill>
                <a:latin typeface="Trajan Pro" panose="02020502050506020301" pitchFamily="18" charset="0"/>
              </a:rPr>
              <a:t>D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avid 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&amp; his brothers</a:t>
            </a:r>
          </a:p>
          <a:p>
            <a:pPr marL="0" indent="0" defTabSz="457200">
              <a:buNone/>
            </a:pPr>
            <a:r>
              <a:rPr lang="en-US" sz="2800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More 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than </a:t>
            </a:r>
            <a:r>
              <a:rPr lang="en-US" sz="2800" dirty="0">
                <a:solidFill>
                  <a:srgbClr val="3E2D25"/>
                </a:solidFill>
                <a:latin typeface="Trajan Pro" panose="02020502050506020301" pitchFamily="18" charset="0"/>
              </a:rPr>
              <a:t>D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avid </a:t>
            </a:r>
            <a:r>
              <a:rPr lang="en-US" sz="2800" dirty="0" err="1" smtClean="0">
                <a:solidFill>
                  <a:srgbClr val="3E2D25"/>
                </a:solidFill>
                <a:latin typeface="Trajan Pro" panose="02020502050506020301" pitchFamily="18" charset="0"/>
              </a:rPr>
              <a:t>vs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 </a:t>
            </a:r>
            <a:r>
              <a:rPr lang="en-US" sz="2800" dirty="0">
                <a:solidFill>
                  <a:srgbClr val="3E2D25"/>
                </a:solidFill>
                <a:latin typeface="Trajan Pro" panose="02020502050506020301" pitchFamily="18" charset="0"/>
              </a:rPr>
              <a:t>S</a:t>
            </a:r>
            <a:r>
              <a:rPr lang="en-US" sz="2800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aul</a:t>
            </a:r>
            <a:endParaRPr lang="en-US" sz="2800" dirty="0" smtClean="0">
              <a:solidFill>
                <a:srgbClr val="3E2D25"/>
              </a:solidFill>
              <a:latin typeface="Trajan Pro" panose="02020502050506020301" pitchFamily="18" charset="0"/>
            </a:endParaRPr>
          </a:p>
          <a:p>
            <a:pPr marL="0" indent="0" defTabSz="457200">
              <a:buNone/>
            </a:pPr>
            <a:r>
              <a:rPr lang="en-US" sz="2800" b="1" dirty="0">
                <a:solidFill>
                  <a:srgbClr val="3E2D25"/>
                </a:solidFill>
                <a:latin typeface="Trajan Pro" panose="02020502050506020301" pitchFamily="18" charset="0"/>
              </a:rPr>
              <a:t>	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- But it is about defeating an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overwhelmingly 	 			  opposing enemy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of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God </a:t>
            </a:r>
            <a:r>
              <a:rPr lang="en-US" sz="2800" b="1" dirty="0" smtClean="0">
                <a:solidFill>
                  <a:srgbClr val="3E2D25"/>
                </a:solidFill>
                <a:latin typeface="Trajan Pro" panose="02020502050506020301" pitchFamily="18" charset="0"/>
              </a:rPr>
              <a:t>in a way that nobody could 	  have imagined! </a:t>
            </a:r>
          </a:p>
        </p:txBody>
      </p:sp>
    </p:spTree>
    <p:extLst>
      <p:ext uri="{BB962C8B-B14F-4D97-AF65-F5344CB8AC3E}">
        <p14:creationId xmlns:p14="http://schemas.microsoft.com/office/powerpoint/2010/main" val="80131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80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David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Are you ready to enter the battle that has already been won?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Elijah Aaron</dc:creator>
  <cp:lastModifiedBy>Podium</cp:lastModifiedBy>
  <cp:revision>50</cp:revision>
  <dcterms:created xsi:type="dcterms:W3CDTF">2014-06-10T05:02:32Z</dcterms:created>
  <dcterms:modified xsi:type="dcterms:W3CDTF">2014-07-20T18:27:34Z</dcterms:modified>
</cp:coreProperties>
</file>